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98" r:id="rId4"/>
    <p:sldId id="256" r:id="rId5"/>
    <p:sldId id="260" r:id="rId6"/>
    <p:sldId id="261" r:id="rId7"/>
    <p:sldId id="262" r:id="rId8"/>
    <p:sldId id="263" r:id="rId9"/>
    <p:sldId id="257" r:id="rId10"/>
    <p:sldId id="264" r:id="rId11"/>
    <p:sldId id="265" r:id="rId12"/>
    <p:sldId id="266" r:id="rId13"/>
    <p:sldId id="267" r:id="rId14"/>
    <p:sldId id="268" r:id="rId15"/>
    <p:sldId id="269" r:id="rId16"/>
    <p:sldId id="270" r:id="rId17"/>
    <p:sldId id="271" r:id="rId18"/>
    <p:sldId id="272" r:id="rId19"/>
    <p:sldId id="273" r:id="rId20"/>
    <p:sldId id="274" r:id="rId21"/>
    <p:sldId id="281" r:id="rId22"/>
    <p:sldId id="282" r:id="rId23"/>
    <p:sldId id="275" r:id="rId24"/>
    <p:sldId id="276" r:id="rId25"/>
    <p:sldId id="277" r:id="rId26"/>
    <p:sldId id="278" r:id="rId27"/>
    <p:sldId id="279" r:id="rId28"/>
    <p:sldId id="280"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692" y="-55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07E88BF3-4ED1-4324-82CD-9B914DC4FD80}" type="datetimeFigureOut">
              <a:rPr lang="ms-MY" smtClean="0"/>
              <a:pPr/>
              <a:t>19/09/2013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958E8B9-D275-44D4-AE8C-56C933B10332}" type="slidenum">
              <a:rPr lang="ms-MY" smtClean="0"/>
              <a:pPr/>
              <a:t>‹#›</a:t>
            </a:fld>
            <a:endParaRPr lang="ms-MY"/>
          </a:p>
        </p:txBody>
      </p:sp>
    </p:spTree>
    <p:extLst>
      <p:ext uri="{BB962C8B-B14F-4D97-AF65-F5344CB8AC3E}">
        <p14:creationId xmlns:p14="http://schemas.microsoft.com/office/powerpoint/2010/main" xmlns="" val="425568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7E88BF3-4ED1-4324-82CD-9B914DC4FD80}" type="datetimeFigureOut">
              <a:rPr lang="ms-MY" smtClean="0"/>
              <a:pPr/>
              <a:t>19/09/2013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958E8B9-D275-44D4-AE8C-56C933B10332}" type="slidenum">
              <a:rPr lang="ms-MY" smtClean="0"/>
              <a:pPr/>
              <a:t>‹#›</a:t>
            </a:fld>
            <a:endParaRPr lang="ms-MY"/>
          </a:p>
        </p:txBody>
      </p:sp>
    </p:spTree>
    <p:extLst>
      <p:ext uri="{BB962C8B-B14F-4D97-AF65-F5344CB8AC3E}">
        <p14:creationId xmlns:p14="http://schemas.microsoft.com/office/powerpoint/2010/main" xmlns="" val="167157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7E88BF3-4ED1-4324-82CD-9B914DC4FD80}" type="datetimeFigureOut">
              <a:rPr lang="ms-MY" smtClean="0"/>
              <a:pPr/>
              <a:t>19/09/2013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958E8B9-D275-44D4-AE8C-56C933B10332}" type="slidenum">
              <a:rPr lang="ms-MY" smtClean="0"/>
              <a:pPr/>
              <a:t>‹#›</a:t>
            </a:fld>
            <a:endParaRPr lang="ms-MY"/>
          </a:p>
        </p:txBody>
      </p:sp>
    </p:spTree>
    <p:extLst>
      <p:ext uri="{BB962C8B-B14F-4D97-AF65-F5344CB8AC3E}">
        <p14:creationId xmlns:p14="http://schemas.microsoft.com/office/powerpoint/2010/main" xmlns="" val="279245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9/19/2013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9/19/2013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9/19/2013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9/19/2013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9/19/2013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9/19/2013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9/19/2013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9/19/2013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7E88BF3-4ED1-4324-82CD-9B914DC4FD80}" type="datetimeFigureOut">
              <a:rPr lang="ms-MY" smtClean="0"/>
              <a:pPr/>
              <a:t>19/09/2013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958E8B9-D275-44D4-AE8C-56C933B10332}" type="slidenum">
              <a:rPr lang="ms-MY" smtClean="0"/>
              <a:pPr/>
              <a:t>‹#›</a:t>
            </a:fld>
            <a:endParaRPr lang="ms-MY"/>
          </a:p>
        </p:txBody>
      </p:sp>
    </p:spTree>
    <p:extLst>
      <p:ext uri="{BB962C8B-B14F-4D97-AF65-F5344CB8AC3E}">
        <p14:creationId xmlns:p14="http://schemas.microsoft.com/office/powerpoint/2010/main" xmlns="" val="2076196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9/19/2013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9/19/2013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9/19/2013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9/19/2013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9/19/2013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9/19/2013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9/19/2013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9/19/2013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9/19/2013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9/19/2013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E88BF3-4ED1-4324-82CD-9B914DC4FD80}" type="datetimeFigureOut">
              <a:rPr lang="ms-MY" smtClean="0"/>
              <a:pPr/>
              <a:t>19/09/2013</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958E8B9-D275-44D4-AE8C-56C933B10332}" type="slidenum">
              <a:rPr lang="ms-MY" smtClean="0"/>
              <a:pPr/>
              <a:t>‹#›</a:t>
            </a:fld>
            <a:endParaRPr lang="ms-MY"/>
          </a:p>
        </p:txBody>
      </p:sp>
    </p:spTree>
    <p:extLst>
      <p:ext uri="{BB962C8B-B14F-4D97-AF65-F5344CB8AC3E}">
        <p14:creationId xmlns:p14="http://schemas.microsoft.com/office/powerpoint/2010/main" xmlns="" val="363290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9/19/2013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9/19/2013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9/19/2013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9/19/2013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07E88BF3-4ED1-4324-82CD-9B914DC4FD80}" type="datetimeFigureOut">
              <a:rPr lang="ms-MY" smtClean="0"/>
              <a:pPr/>
              <a:t>19/09/2013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958E8B9-D275-44D4-AE8C-56C933B10332}" type="slidenum">
              <a:rPr lang="ms-MY" smtClean="0"/>
              <a:pPr/>
              <a:t>‹#›</a:t>
            </a:fld>
            <a:endParaRPr lang="ms-MY"/>
          </a:p>
        </p:txBody>
      </p:sp>
    </p:spTree>
    <p:extLst>
      <p:ext uri="{BB962C8B-B14F-4D97-AF65-F5344CB8AC3E}">
        <p14:creationId xmlns:p14="http://schemas.microsoft.com/office/powerpoint/2010/main" xmlns="" val="157865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07E88BF3-4ED1-4324-82CD-9B914DC4FD80}" type="datetimeFigureOut">
              <a:rPr lang="ms-MY" smtClean="0"/>
              <a:pPr/>
              <a:t>19/09/2013</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4958E8B9-D275-44D4-AE8C-56C933B10332}" type="slidenum">
              <a:rPr lang="ms-MY" smtClean="0"/>
              <a:pPr/>
              <a:t>‹#›</a:t>
            </a:fld>
            <a:endParaRPr lang="ms-MY"/>
          </a:p>
        </p:txBody>
      </p:sp>
    </p:spTree>
    <p:extLst>
      <p:ext uri="{BB962C8B-B14F-4D97-AF65-F5344CB8AC3E}">
        <p14:creationId xmlns:p14="http://schemas.microsoft.com/office/powerpoint/2010/main" xmlns="" val="175525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07E88BF3-4ED1-4324-82CD-9B914DC4FD80}" type="datetimeFigureOut">
              <a:rPr lang="ms-MY" smtClean="0"/>
              <a:pPr/>
              <a:t>19/09/2013</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4958E8B9-D275-44D4-AE8C-56C933B10332}" type="slidenum">
              <a:rPr lang="ms-MY" smtClean="0"/>
              <a:pPr/>
              <a:t>‹#›</a:t>
            </a:fld>
            <a:endParaRPr lang="ms-MY"/>
          </a:p>
        </p:txBody>
      </p:sp>
    </p:spTree>
    <p:extLst>
      <p:ext uri="{BB962C8B-B14F-4D97-AF65-F5344CB8AC3E}">
        <p14:creationId xmlns:p14="http://schemas.microsoft.com/office/powerpoint/2010/main" xmlns="" val="1331910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88BF3-4ED1-4324-82CD-9B914DC4FD80}" type="datetimeFigureOut">
              <a:rPr lang="ms-MY" smtClean="0"/>
              <a:pPr/>
              <a:t>19/09/2013</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4958E8B9-D275-44D4-AE8C-56C933B10332}" type="slidenum">
              <a:rPr lang="ms-MY" smtClean="0"/>
              <a:pPr/>
              <a:t>‹#›</a:t>
            </a:fld>
            <a:endParaRPr lang="ms-MY"/>
          </a:p>
        </p:txBody>
      </p:sp>
    </p:spTree>
    <p:extLst>
      <p:ext uri="{BB962C8B-B14F-4D97-AF65-F5344CB8AC3E}">
        <p14:creationId xmlns:p14="http://schemas.microsoft.com/office/powerpoint/2010/main" xmlns="" val="354995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88BF3-4ED1-4324-82CD-9B914DC4FD80}" type="datetimeFigureOut">
              <a:rPr lang="ms-MY" smtClean="0"/>
              <a:pPr/>
              <a:t>19/09/2013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958E8B9-D275-44D4-AE8C-56C933B10332}" type="slidenum">
              <a:rPr lang="ms-MY" smtClean="0"/>
              <a:pPr/>
              <a:t>‹#›</a:t>
            </a:fld>
            <a:endParaRPr lang="ms-MY"/>
          </a:p>
        </p:txBody>
      </p:sp>
    </p:spTree>
    <p:extLst>
      <p:ext uri="{BB962C8B-B14F-4D97-AF65-F5344CB8AC3E}">
        <p14:creationId xmlns:p14="http://schemas.microsoft.com/office/powerpoint/2010/main" xmlns="" val="123687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E88BF3-4ED1-4324-82CD-9B914DC4FD80}" type="datetimeFigureOut">
              <a:rPr lang="ms-MY" smtClean="0"/>
              <a:pPr/>
              <a:t>19/09/2013</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958E8B9-D275-44D4-AE8C-56C933B10332}" type="slidenum">
              <a:rPr lang="ms-MY" smtClean="0"/>
              <a:pPr/>
              <a:t>‹#›</a:t>
            </a:fld>
            <a:endParaRPr lang="ms-MY"/>
          </a:p>
        </p:txBody>
      </p:sp>
    </p:spTree>
    <p:extLst>
      <p:ext uri="{BB962C8B-B14F-4D97-AF65-F5344CB8AC3E}">
        <p14:creationId xmlns:p14="http://schemas.microsoft.com/office/powerpoint/2010/main" xmlns="" val="161642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88BF3-4ED1-4324-82CD-9B914DC4FD80}" type="datetimeFigureOut">
              <a:rPr lang="ms-MY" smtClean="0"/>
              <a:pPr/>
              <a:t>19/09/2013</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E8B9-D275-44D4-AE8C-56C933B10332}" type="slidenum">
              <a:rPr lang="ms-MY" smtClean="0"/>
              <a:pPr/>
              <a:t>‹#›</a:t>
            </a:fld>
            <a:endParaRPr lang="ms-MY"/>
          </a:p>
        </p:txBody>
      </p:sp>
    </p:spTree>
    <p:extLst>
      <p:ext uri="{BB962C8B-B14F-4D97-AF65-F5344CB8AC3E}">
        <p14:creationId xmlns:p14="http://schemas.microsoft.com/office/powerpoint/2010/main" xmlns="" val="685710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9/19/2013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9/19/2013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90714" y="260648"/>
            <a:ext cx="8900886"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jenis</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pembahagian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864568" y="3857600"/>
            <a:ext cx="6019800" cy="1224136"/>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sakit</a:t>
            </a:r>
            <a:endParaRPr lang="en-US" sz="26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ounded Rectangle 4"/>
          <p:cNvSpPr/>
          <p:nvPr/>
        </p:nvSpPr>
        <p:spPr>
          <a:xfrm>
            <a:off x="1835696" y="1371600"/>
            <a:ext cx="6005530" cy="1265312"/>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sehat</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sejahtera</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907704" y="5441776"/>
            <a:ext cx="5976664" cy="1227584"/>
          </a:xfrm>
          <a:prstGeom prst="roundRect">
            <a:avLst>
              <a:gd name="adj" fmla="val 19735"/>
            </a:avLst>
          </a:prstGeom>
          <a:gradFill flip="none" rotWithShape="1">
            <a:gsLst>
              <a:gs pos="0">
                <a:srgbClr val="9900FF">
                  <a:shade val="30000"/>
                  <a:satMod val="115000"/>
                </a:srgbClr>
              </a:gs>
              <a:gs pos="50000">
                <a:srgbClr val="9900FF">
                  <a:shade val="67500"/>
                  <a:satMod val="115000"/>
                </a:srgbClr>
              </a:gs>
              <a:gs pos="100000">
                <a:srgbClr val="99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mati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keras</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Curved Down Arrow 6"/>
          <p:cNvSpPr/>
          <p:nvPr/>
        </p:nvSpPr>
        <p:spPr>
          <a:xfrm rot="4669555" flipV="1">
            <a:off x="844025" y="1353588"/>
            <a:ext cx="1383264" cy="1002980"/>
          </a:xfrm>
          <a:prstGeom prst="curvedDownArrow">
            <a:avLst>
              <a:gd name="adj1" fmla="val 25000"/>
              <a:gd name="adj2" fmla="val 62195"/>
              <a:gd name="adj3" fmla="val 25000"/>
            </a:avLst>
          </a:prstGeom>
          <a:solidFill>
            <a:schemeClr val="bg1"/>
          </a:solidFill>
          <a:ln>
            <a:solidFill>
              <a:srgbClr val="FFC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rot="4669555" flipV="1">
            <a:off x="844025" y="3798412"/>
            <a:ext cx="1383264" cy="1002980"/>
          </a:xfrm>
          <a:prstGeom prst="curvedDownArrow">
            <a:avLst>
              <a:gd name="adj1" fmla="val 25000"/>
              <a:gd name="adj2" fmla="val 62195"/>
              <a:gd name="adj3" fmla="val 25000"/>
            </a:avLst>
          </a:prstGeom>
          <a:solidFill>
            <a:schemeClr val="bg1"/>
          </a:solidFill>
          <a:ln>
            <a:solidFill>
              <a:srgbClr val="FFC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Down Arrow 8"/>
          <p:cNvSpPr/>
          <p:nvPr/>
        </p:nvSpPr>
        <p:spPr>
          <a:xfrm rot="4669555" flipV="1">
            <a:off x="844025" y="5362080"/>
            <a:ext cx="1383264" cy="1002980"/>
          </a:xfrm>
          <a:prstGeom prst="curvedDownArrow">
            <a:avLst>
              <a:gd name="adj1" fmla="val 25000"/>
              <a:gd name="adj2" fmla="val 62195"/>
              <a:gd name="adj3" fmla="val 25000"/>
            </a:avLst>
          </a:prstGeom>
          <a:solidFill>
            <a:schemeClr val="bg1"/>
          </a:solidFill>
          <a:ln>
            <a:solidFill>
              <a:srgbClr val="FFC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2987824" y="2420888"/>
            <a:ext cx="5867400" cy="91440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Menyelamatkan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azab</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Right Arrow 10"/>
          <p:cNvSpPr/>
          <p:nvPr/>
        </p:nvSpPr>
        <p:spPr>
          <a:xfrm>
            <a:off x="2195736" y="2420888"/>
            <a:ext cx="1353902" cy="720080"/>
          </a:xfrm>
          <a:prstGeom prst="right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p:cNvSpPr/>
          <p:nvPr/>
        </p:nvSpPr>
        <p:spPr>
          <a:xfrm>
            <a:off x="7308304" y="3573016"/>
            <a:ext cx="720080" cy="936104"/>
          </a:xfrm>
          <a:prstGeom prst="mathMultiply">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7308304" y="5085184"/>
            <a:ext cx="720080" cy="936104"/>
          </a:xfrm>
          <a:prstGeom prst="mathMultiply">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7380312" y="1772816"/>
            <a:ext cx="1224136" cy="1080120"/>
          </a:xfrm>
          <a:prstGeom prst="star5">
            <a:avLst/>
          </a:prstGeom>
          <a:solidFill>
            <a:srgbClr val="FFFF00"/>
          </a:solidFill>
          <a:ln>
            <a:solidFill>
              <a:srgbClr val="00B050"/>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20801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138459"/>
            <a:ext cx="914400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Asy-Shu’araa</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87-89</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3343051"/>
            <a:ext cx="8915400" cy="2462213"/>
          </a:xfrm>
          <a:prstGeom prst="rect">
            <a:avLst/>
          </a:prstGeom>
          <a:noFill/>
        </p:spPr>
        <p:txBody>
          <a:bodyPr wrap="square">
            <a:spAutoFit/>
          </a:bodyPr>
          <a:lstStyle/>
          <a:p>
            <a:pPr lvl="0" algn="ctr" fontAlgn="base">
              <a:spcBef>
                <a:spcPct val="0"/>
              </a:spcBef>
              <a:spcAft>
                <a:spcPct val="0"/>
              </a:spcAft>
              <a:tabLst>
                <a:tab pos="933450" algn="r"/>
                <a:tab pos="1790700" algn="r"/>
                <a:tab pos="2286000" algn="r"/>
              </a:tabLst>
            </a:pP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janganlah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Engkau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hinakan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daku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hari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makhluk-makhluk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dibangkitkan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hidup</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semula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Hari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padanya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harta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benda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anak-pinak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tidak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dapat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memberikan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pertolongan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sesuatu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apapun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Kecuali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harta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benda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anak-pinak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orang-orang</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datang</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mengadap</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Allah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Dengan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hati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Selamat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sejahtera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dari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syirik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penyakit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munafik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Times New Roman" pitchFamily="18" charset="0"/>
              </a:rPr>
              <a:t>)”.</a:t>
            </a:r>
            <a:endPar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395536" y="1218579"/>
            <a:ext cx="8424936" cy="1754326"/>
          </a:xfrm>
          <a:prstGeom prst="rect">
            <a:avLst/>
          </a:prstGeom>
          <a:solidFill>
            <a:schemeClr val="tx2">
              <a:alpha val="38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تُخْزِنِي يَوْمَ يُبْعَثُونَ، يَوْمَ لاَ يَنفَعُ مَالٌ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بَنُونَ، إِلاَّ مَنْ أَتَى اللهَ بِقَلْبٍ سَلِيمٍ</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620801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914" y="340568"/>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sejahtera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67544" y="3218050"/>
            <a:ext cx="8230466" cy="1291070"/>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Mengabdikan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ikhlas</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643480" y="1429876"/>
            <a:ext cx="7960968" cy="1351052"/>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Tiada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keinginan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mengingkari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suruhan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larangan</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467544" y="4818856"/>
            <a:ext cx="8208912" cy="127444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Menghindari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perkara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haram</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syubhah</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5-Point Star 6"/>
          <p:cNvSpPr/>
          <p:nvPr/>
        </p:nvSpPr>
        <p:spPr>
          <a:xfrm>
            <a:off x="251520" y="692696"/>
            <a:ext cx="1224136" cy="1080120"/>
          </a:xfrm>
          <a:prstGeom prst="star5">
            <a:avLst/>
          </a:prstGeom>
          <a:solidFill>
            <a:srgbClr val="FFFF00"/>
          </a:solidFill>
          <a:ln>
            <a:solidFill>
              <a:srgbClr val="00B050"/>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20801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868288" y="282714"/>
            <a:ext cx="73761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3645024"/>
            <a:ext cx="8915400" cy="3139321"/>
          </a:xfrm>
          <a:prstGeom prst="rect">
            <a:avLst/>
          </a:prstGeom>
          <a:noFill/>
        </p:spPr>
        <p:txBody>
          <a:bodyPr wrap="square">
            <a:spAutoFit/>
          </a:bodyPr>
          <a:lstStyle/>
          <a:p>
            <a:pPr lvl="0" algn="ctr" fontAlgn="base">
              <a:spcBef>
                <a:spcPct val="0"/>
              </a:spcBef>
              <a:spcAft>
                <a:spcPct val="0"/>
              </a:spcAft>
            </a:pP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Maka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sesiapa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takut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kepada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syubhah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maka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selamatkanlah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agamanya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maruahnya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sesiapa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terjerumus</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dalam</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benda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syubhah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ia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telah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terjerumus</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dalam</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benda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haram</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seperti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mengembala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sekeliling</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kawasan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larangan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hampir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sangat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binatang</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gembalaannya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itu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meragut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didalamnya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ketahuilah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bahawa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bagi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setiap</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raja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kawana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larangannya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ketahuilah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kawasan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larangan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Allah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itu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ialah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segala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benda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diharamkannya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endPar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44017" y="916265"/>
            <a:ext cx="8892479" cy="2800767"/>
          </a:xfrm>
          <a:prstGeom prst="rect">
            <a:avLst/>
          </a:prstGeom>
          <a:solidFill>
            <a:srgbClr val="002060">
              <a:alpha val="31000"/>
            </a:srgbClr>
          </a:solidFill>
        </p:spPr>
        <p:txBody>
          <a:bodyPr wrap="square">
            <a:spAutoFit/>
          </a:bodyPr>
          <a:lstStyle/>
          <a:p>
            <a:pPr lvl="0" algn="ctr" rtl="1" fontAlgn="base">
              <a:spcBef>
                <a:spcPct val="0"/>
              </a:spcBef>
              <a:spcAft>
                <a:spcPct val="0"/>
              </a:spcAft>
            </a:pP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Tahoma" pitchFamily="34" charset="0"/>
                <a:ea typeface="Times New Roman" pitchFamily="18" charset="0"/>
                <a:cs typeface="Traditional Arabic" pitchFamily="2" charset="-78"/>
              </a:rPr>
              <a:t>"... فَمَنِ اتَّقَى الشُّبُهَاتِ فَقدِ اسْتَبْرَأَ لِدِيْـنِهِ وَعِـْرضِهِ وَمَنْ وَقَعَ فِي الشُّبُهَاتِ وَقَـعَ فِي الْحَرَامِ كَـالرَّاعِيْ يَـْرعَى حَوْلَ الْحِمَى يُوْشِكُ أَنْ يَرْتَعَ فِيهِ أَلاَ وَإِنَّ لِكُلِّ مَلِكٍ حِمًى أَلاَ وَإِنَّ حِمَى اللهِ مَحَارِمُهُ..."</a:t>
            </a:r>
            <a:endPar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620801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ounded Rectangle 2"/>
          <p:cNvSpPr/>
          <p:nvPr/>
        </p:nvSpPr>
        <p:spPr>
          <a:xfrm>
            <a:off x="827584" y="1263848"/>
            <a:ext cx="7632848" cy="1218406"/>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Jadikan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agar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takut</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1259632" y="4714502"/>
            <a:ext cx="6507638" cy="1378794"/>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Tergolong</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kalangan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berhati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sihat</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sejahtera</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Curved Down Arrow 4"/>
          <p:cNvSpPr/>
          <p:nvPr/>
        </p:nvSpPr>
        <p:spPr>
          <a:xfrm rot="17662946" flipH="1">
            <a:off x="184352" y="3735178"/>
            <a:ext cx="1640956" cy="1224890"/>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827584" y="2770286"/>
            <a:ext cx="7632848" cy="1368152"/>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berusaha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meningkatkan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keimanan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ketaatan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ectangle 6"/>
          <p:cNvSpPr/>
          <p:nvPr/>
        </p:nvSpPr>
        <p:spPr>
          <a:xfrm>
            <a:off x="228600" y="344080"/>
            <a:ext cx="8610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Hindari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syubhah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xmlns="" val="620801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ounded Rectangle 2"/>
          <p:cNvSpPr/>
          <p:nvPr/>
        </p:nvSpPr>
        <p:spPr>
          <a:xfrm>
            <a:off x="1219200" y="1973638"/>
            <a:ext cx="7025208" cy="80729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tunduk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nafsu</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syahwat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kelazatannya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228600" y="354722"/>
            <a:ext cx="8610600" cy="553998"/>
          </a:xfrm>
          <a:prstGeom prst="rect">
            <a:avLst/>
          </a:prstGeom>
        </p:spPr>
        <p:txBody>
          <a:bodyPr wrap="square">
            <a:spAutoFit/>
          </a:bodyPr>
          <a:lstStyle/>
          <a:p>
            <a:pPr lvl="1" algn="ctr">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keras</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Curved Down Arrow 4"/>
          <p:cNvSpPr/>
          <p:nvPr/>
        </p:nvSpPr>
        <p:spPr>
          <a:xfrm rot="17662946" flipH="1">
            <a:off x="31952" y="1386656"/>
            <a:ext cx="1640956" cy="1224890"/>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457200" y="1058466"/>
            <a:ext cx="7315200" cy="869196"/>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mengenali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pernah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menyembah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1214414" y="2763446"/>
            <a:ext cx="7058052" cy="116448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memperhambakan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selain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 Diagonal Corner Rectangle 7"/>
          <p:cNvSpPr/>
          <p:nvPr/>
        </p:nvSpPr>
        <p:spPr>
          <a:xfrm>
            <a:off x="357158" y="3861048"/>
            <a:ext cx="8429684" cy="1285884"/>
          </a:xfrm>
          <a:prstGeom prst="round2DiagRect">
            <a:avLst>
              <a:gd name="adj1" fmla="val 36767"/>
              <a:gd name="adj2" fmla="val 0"/>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Pemilik</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hati</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ini</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susah</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menerima</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nasihat</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kerana</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hatinya</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telah</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diliputi</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kekotoran</a:t>
            </a:r>
            <a:r>
              <a:rPr lang="en-US" sz="24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9" name="Round Diagonal Corner Rectangle 8"/>
          <p:cNvSpPr/>
          <p:nvPr/>
        </p:nvSpPr>
        <p:spPr>
          <a:xfrm>
            <a:off x="611560" y="5445224"/>
            <a:ext cx="8429684" cy="1285884"/>
          </a:xfrm>
          <a:prstGeom prst="round2DiagRect">
            <a:avLst>
              <a:gd name="adj1" fmla="val 36767"/>
              <a:gd name="adj2" fmla="val 0"/>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Bergaul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pemilik</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hati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ini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sakit</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hidup</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bersamanya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racun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duduk</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bersamanya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binasa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en-US" sz="22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10" name="Rounded Rectangle 9"/>
          <p:cNvSpPr/>
          <p:nvPr/>
        </p:nvSpPr>
        <p:spPr>
          <a:xfrm>
            <a:off x="107504" y="5141990"/>
            <a:ext cx="5653136" cy="44725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Kata-kata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Qayyum</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1" name="Multiply 10"/>
          <p:cNvSpPr/>
          <p:nvPr/>
        </p:nvSpPr>
        <p:spPr>
          <a:xfrm>
            <a:off x="7740352" y="-243408"/>
            <a:ext cx="1152128" cy="2376264"/>
          </a:xfrm>
          <a:prstGeom prst="mathMultiply">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20801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ounded Rectangle 2"/>
          <p:cNvSpPr/>
          <p:nvPr/>
        </p:nvSpPr>
        <p:spPr>
          <a:xfrm>
            <a:off x="827584" y="1202482"/>
            <a:ext cx="7632848" cy="1218406"/>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Terletak</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tengah-tengah</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antara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sehat</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mati</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1736771" y="3789040"/>
            <a:ext cx="6507638" cy="1296144"/>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Kadang-kadang</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mencintai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beriman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takwa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Curved Down Arrow 4"/>
          <p:cNvSpPr/>
          <p:nvPr/>
        </p:nvSpPr>
        <p:spPr>
          <a:xfrm rot="17662946" flipH="1">
            <a:off x="831634" y="3312631"/>
            <a:ext cx="1640956" cy="1224890"/>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228600" y="282714"/>
            <a:ext cx="8610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sakit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ounded Rectangle 6"/>
          <p:cNvSpPr/>
          <p:nvPr/>
        </p:nvSpPr>
        <p:spPr>
          <a:xfrm>
            <a:off x="1691680" y="5229200"/>
            <a:ext cx="6552728" cy="1224136"/>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Kadang-kadang</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mencintai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hamba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nafsu</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Curved Down Arrow 7"/>
          <p:cNvSpPr/>
          <p:nvPr/>
        </p:nvSpPr>
        <p:spPr>
          <a:xfrm rot="17662946" flipH="1">
            <a:off x="222009" y="3926229"/>
            <a:ext cx="2981607" cy="1224890"/>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ed Rectangle 8"/>
          <p:cNvSpPr/>
          <p:nvPr/>
        </p:nvSpPr>
        <p:spPr>
          <a:xfrm>
            <a:off x="827585" y="2852936"/>
            <a:ext cx="4248472" cy="936104"/>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Mempunyai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dua</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ciri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Multiply 9"/>
          <p:cNvSpPr/>
          <p:nvPr/>
        </p:nvSpPr>
        <p:spPr>
          <a:xfrm>
            <a:off x="0" y="0"/>
            <a:ext cx="1152128" cy="2376264"/>
          </a:xfrm>
          <a:prstGeom prst="mathMultiply">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2080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6200" y="80392"/>
            <a:ext cx="914400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74</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21096" y="4005064"/>
            <a:ext cx="8915400" cy="2800767"/>
          </a:xfrm>
          <a:prstGeom prst="rect">
            <a:avLst/>
          </a:prstGeom>
          <a:noFill/>
        </p:spPr>
        <p:txBody>
          <a:bodyPr wrap="square">
            <a:spAutoFit/>
          </a:bodyPr>
          <a:lstStyle/>
          <a:p>
            <a:pPr lvl="0" algn="ctr" fontAlgn="base">
              <a:spcBef>
                <a:spcPct val="0"/>
              </a:spcBef>
              <a:spcAft>
                <a:spcPct val="0"/>
              </a:spcAft>
            </a:pP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sesudah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keras</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batu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keras</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padahal</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batu-batu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terpancar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mengalir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air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sungai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pecah-pecah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terbelah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keluar</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air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antaranya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jatuh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bawah</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takut</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sedang</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-kali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lalai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kerjakan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0" y="980728"/>
            <a:ext cx="9144000" cy="3046988"/>
          </a:xfrm>
          <a:prstGeom prst="rect">
            <a:avLst/>
          </a:prstGeom>
          <a:solidFill>
            <a:schemeClr val="tx2">
              <a:alpha val="24000"/>
            </a:schemeClr>
          </a:solidFill>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ثُمَّ قَسَتْ قُلُوبُكُم مِّن بَعْدِ ذَلِكَ فَهِيَ كَالْحِجَارَةِ أَوْ أَشَدُّ قَسْوَةً وَإِنَّ مِنَ الْحِجَارَةِ لَمَا يَتَفَجَّرُ مِنْهُ الأَنْهَارُ وَإِنَّ مِنْهَا لَمَا يَشَّقَّقُ فَيَخْرُجُ مِنْهُ الْمَاء وَإِنَّ مِنْهَا لَمَا يَهْبِطُ مِنْ خَشْيَةِ اللهِ وَمَا اللهُ بِغَافِلٍ عَمَّا تَعْمَلُونَ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620801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484040"/>
            <a:ext cx="9144000" cy="4524315"/>
          </a:xfrm>
          <a:prstGeom prst="rect">
            <a:avLst/>
          </a:prstGeom>
          <a:solidFill>
            <a:srgbClr val="00B0F0">
              <a:alpha val="16000"/>
            </a:srgb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8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228600"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xmlns="" val="62080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688" y="6874"/>
            <a:ext cx="9131311" cy="6851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1568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302258"/>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179512" y="1412776"/>
            <a:ext cx="8820472" cy="2215991"/>
          </a:xfrm>
          <a:prstGeom prst="rect">
            <a:avLst/>
          </a:prstGeom>
          <a:solidFill>
            <a:srgbClr val="002060">
              <a:alpha val="22000"/>
            </a:srgb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428596" y="4070682"/>
            <a:ext cx="8572528" cy="1446550"/>
          </a:xfrm>
          <a:prstGeom prst="rect">
            <a:avLst/>
          </a:prstGeom>
          <a:noFill/>
          <a:ln w="57150">
            <a:noFill/>
          </a:ln>
        </p:spPr>
        <p:txBody>
          <a:bodyPr wrap="square">
            <a:spAutoFit/>
          </a:bodyPr>
          <a:lstStyle/>
          <a:p>
            <a:pPr algn="ctr">
              <a:defRPr/>
            </a:pP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620801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48208" y="148332"/>
            <a:ext cx="881628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74</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21096" y="3568948"/>
            <a:ext cx="8915400" cy="2308324"/>
          </a:xfrm>
          <a:prstGeom prst="rect">
            <a:avLst/>
          </a:prstGeom>
          <a:noFill/>
        </p:spPr>
        <p:txBody>
          <a:bodyPr wrap="square">
            <a:spAutoFit/>
          </a:bodyPr>
          <a:lstStyle/>
          <a:p>
            <a:pPr lvl="0" algn="ctr" fontAlgn="base">
              <a:spcBef>
                <a:spcPct val="0"/>
              </a:spcBef>
              <a:spcAft>
                <a:spcPct val="0"/>
              </a:spcAft>
            </a:pP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munafik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terdapat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penyakit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hasad</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dengki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tambahkan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penyakit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beroleh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azab</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seksa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terperi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sakitnya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sebab</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berdusta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mendustakan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kebenaran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0" y="1495232"/>
            <a:ext cx="9144000" cy="1569660"/>
          </a:xfrm>
          <a:prstGeom prst="rect">
            <a:avLst/>
          </a:prstGeom>
          <a:solidFill>
            <a:schemeClr val="tx2">
              <a:alpha val="24000"/>
            </a:schemeClr>
          </a:solidFill>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 قُلُوبِهِم مَّرَضٌ فَزَادَهُمُ اللهُ مَرَضاً وَلَهُم عَذَابٌ أَلِيمٌ بِمَا كَانُوا يَكْذِبُونَ</a:t>
            </a:r>
            <a:endParaRPr lang="en-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620801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466329"/>
            <a:ext cx="9144000" cy="1754326"/>
          </a:xfrm>
          <a:prstGeom prst="rect">
            <a:avLst/>
          </a:prstGeom>
          <a:solidFill>
            <a:srgbClr val="002060">
              <a:alpha val="20000"/>
            </a:srgb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a:t>
            </a: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سَيِّدَنَا مُحَمَّدًا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عَبْدُهُ وَرَسُوْلُهُ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260648"/>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3796719"/>
            <a:ext cx="8643998" cy="2246769"/>
          </a:xfrm>
          <a:prstGeom prst="rect">
            <a:avLst/>
          </a:prstGeom>
          <a:noFill/>
          <a:ln w="12700">
            <a:noFill/>
          </a:ln>
        </p:spPr>
        <p:txBody>
          <a:bodyPr wrap="square">
            <a:spAutoFit/>
          </a:bodyPr>
          <a:lstStyle/>
          <a:p>
            <a:pPr algn="ctr">
              <a:defRPr/>
            </a:pP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620801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278957"/>
            <a:ext cx="9144000" cy="2308324"/>
          </a:xfrm>
          <a:prstGeom prst="rect">
            <a:avLst/>
          </a:prstGeom>
          <a:solidFill>
            <a:srgbClr val="002060">
              <a:alpha val="25000"/>
            </a:srgbClr>
          </a:solidFill>
        </p:spPr>
        <p:txBody>
          <a:bodyPr wrap="square">
            <a:spAutoFit/>
          </a:bodyPr>
          <a:lstStyle/>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وَنَبِيِّنَا وَمَوْلاَنَا مُحَمَّدٍ، وَعَلَى ءَالِهِ وَأَصْحَابِهِ وَمَنْ تَبِعَهُمْ بِإِحْسَانٍ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28596" y="3682767"/>
            <a:ext cx="8286808" cy="2554545"/>
          </a:xfrm>
          <a:prstGeom prst="rect">
            <a:avLst/>
          </a:prstGeom>
          <a:noFill/>
          <a:ln w="57150">
            <a:noFill/>
          </a:ln>
        </p:spPr>
        <p:txBody>
          <a:bodyPr wrap="square">
            <a:spAutoFit/>
          </a:bodyPr>
          <a:lstStyle/>
          <a:p>
            <a:pPr algn="ctr">
              <a:defRPr/>
            </a:pP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bersamanya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251520" y="126829"/>
            <a:ext cx="8678198"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620801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804810" y="324599"/>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504056" y="1530658"/>
            <a:ext cx="8172400" cy="1754326"/>
          </a:xfrm>
          <a:prstGeom prst="rect">
            <a:avLst/>
          </a:prstGeom>
          <a:solidFill>
            <a:schemeClr val="tx2">
              <a:alpha val="15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فَيَا أَيُّهَا النَّاسُ، اتَّقُوْا اللهَ وَأَطِيْعُوْهُ لَعَلَّكُمْ تُفْلِحُوْنَ.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44205"/>
            <a:ext cx="9144000" cy="1384995"/>
          </a:xfrm>
          <a:prstGeom prst="rect">
            <a:avLst/>
          </a:prstGeom>
          <a:noFill/>
          <a:ln w="9525">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taatlah</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memperolehi</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800" b="1" dirty="0" smtClean="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620801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0" y="44624"/>
            <a:ext cx="9144000" cy="1015663"/>
          </a:xfrm>
          <a:prstGeom prst="rect">
            <a:avLst/>
          </a:prstGeom>
          <a:noFill/>
        </p:spPr>
        <p:txBody>
          <a:bodyPr wrap="square">
            <a:spAutoFit/>
          </a:bodyPr>
          <a:lstStyle/>
          <a:p>
            <a:pPr algn="ctr">
              <a:defRPr/>
            </a:pP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5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perkara</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yang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boleh</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merawat</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p>
          <a:p>
            <a:pPr algn="ctr">
              <a:defRPr/>
            </a:pP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penyakit</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hati</a:t>
            </a:r>
            <a:endParaRPr lang="en-US" sz="30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4" name="Round Diagonal Corner Rectangle 3"/>
          <p:cNvSpPr/>
          <p:nvPr/>
        </p:nvSpPr>
        <p:spPr>
          <a:xfrm>
            <a:off x="2123728" y="2348880"/>
            <a:ext cx="6120680" cy="891480"/>
          </a:xfrm>
          <a:prstGeom prst="round2DiagRect">
            <a:avLst>
              <a:gd name="adj1" fmla="val 36767"/>
              <a:gd name="adj2" fmla="val 0"/>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Berpuasa</a:t>
            </a:r>
            <a:r>
              <a:rPr lang="en-US" sz="26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sunat</a:t>
            </a:r>
            <a:endParaRPr lang="en-US" sz="26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5" name="Round Diagonal Corner Rectangle 4"/>
          <p:cNvSpPr/>
          <p:nvPr/>
        </p:nvSpPr>
        <p:spPr>
          <a:xfrm>
            <a:off x="2195736" y="1241376"/>
            <a:ext cx="6061808" cy="891480"/>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Membaca</a:t>
            </a:r>
            <a:r>
              <a:rPr lang="en-US" sz="26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al-Quran</a:t>
            </a:r>
            <a:endParaRPr lang="en-US" sz="26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6" name="Round Diagonal Corner Rectangle 5"/>
          <p:cNvSpPr/>
          <p:nvPr/>
        </p:nvSpPr>
        <p:spPr>
          <a:xfrm>
            <a:off x="2123728" y="4581128"/>
            <a:ext cx="6120680" cy="891480"/>
          </a:xfrm>
          <a:prstGeom prst="round2DiagRect">
            <a:avLst>
              <a:gd name="adj1" fmla="val 36767"/>
              <a:gd name="adj2" fmla="val 0"/>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Merendahkan</a:t>
            </a:r>
            <a:r>
              <a:rPr lang="en-US" sz="26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diri</a:t>
            </a:r>
            <a:r>
              <a:rPr lang="en-US" sz="26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6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banyak</a:t>
            </a:r>
            <a:r>
              <a:rPr lang="en-US" sz="26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doa</a:t>
            </a:r>
            <a:r>
              <a:rPr lang="en-US" sz="26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kepadaNya</a:t>
            </a:r>
            <a:endParaRPr lang="en-US" sz="26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7" name="Round Diagonal Corner Rectangle 6"/>
          <p:cNvSpPr/>
          <p:nvPr/>
        </p:nvSpPr>
        <p:spPr>
          <a:xfrm>
            <a:off x="2195736" y="3429000"/>
            <a:ext cx="6061808" cy="891480"/>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Qiamullail</a:t>
            </a:r>
            <a:endParaRPr lang="en-US" sz="26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8" name="Round Diagonal Corner Rectangle 7"/>
          <p:cNvSpPr/>
          <p:nvPr/>
        </p:nvSpPr>
        <p:spPr>
          <a:xfrm>
            <a:off x="2123728" y="5733256"/>
            <a:ext cx="6205824" cy="891480"/>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Duduk</a:t>
            </a:r>
            <a:r>
              <a:rPr lang="en-US" sz="26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bersama</a:t>
            </a:r>
            <a:r>
              <a:rPr lang="en-US" sz="26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6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majlis</a:t>
            </a:r>
            <a:r>
              <a:rPr lang="en-US" sz="26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orang-orang</a:t>
            </a:r>
            <a:r>
              <a:rPr lang="en-US" sz="26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6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soleh</a:t>
            </a:r>
            <a:endParaRPr lang="en-US" sz="2600" dirty="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
        <p:nvSpPr>
          <p:cNvPr id="9" name="Isosceles Triangle 8"/>
          <p:cNvSpPr/>
          <p:nvPr/>
        </p:nvSpPr>
        <p:spPr>
          <a:xfrm>
            <a:off x="1619672" y="1412776"/>
            <a:ext cx="1008112" cy="720080"/>
          </a:xfrm>
          <a:prstGeom prst="triangl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1</a:t>
            </a:r>
            <a:endParaRPr lang="en-MY" sz="2800" dirty="0"/>
          </a:p>
        </p:txBody>
      </p:sp>
      <p:sp>
        <p:nvSpPr>
          <p:cNvPr id="10" name="Isosceles Triangle 9"/>
          <p:cNvSpPr/>
          <p:nvPr/>
        </p:nvSpPr>
        <p:spPr>
          <a:xfrm>
            <a:off x="1619672" y="5805264"/>
            <a:ext cx="1008112" cy="720080"/>
          </a:xfrm>
          <a:prstGeom prst="triangl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5</a:t>
            </a:r>
            <a:endParaRPr lang="en-MY" sz="2800" dirty="0"/>
          </a:p>
        </p:txBody>
      </p:sp>
      <p:sp>
        <p:nvSpPr>
          <p:cNvPr id="11" name="Isosceles Triangle 10"/>
          <p:cNvSpPr/>
          <p:nvPr/>
        </p:nvSpPr>
        <p:spPr>
          <a:xfrm>
            <a:off x="1619672" y="4581128"/>
            <a:ext cx="1008112" cy="72008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4</a:t>
            </a:r>
            <a:endParaRPr lang="en-MY" sz="2800" dirty="0"/>
          </a:p>
        </p:txBody>
      </p:sp>
      <p:sp>
        <p:nvSpPr>
          <p:cNvPr id="12" name="Isosceles Triangle 11"/>
          <p:cNvSpPr/>
          <p:nvPr/>
        </p:nvSpPr>
        <p:spPr>
          <a:xfrm>
            <a:off x="1619672" y="2420888"/>
            <a:ext cx="1008112" cy="72008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2</a:t>
            </a:r>
            <a:endParaRPr lang="en-MY" sz="2800" dirty="0"/>
          </a:p>
        </p:txBody>
      </p:sp>
      <p:sp>
        <p:nvSpPr>
          <p:cNvPr id="13" name="Isosceles Triangle 12"/>
          <p:cNvSpPr/>
          <p:nvPr/>
        </p:nvSpPr>
        <p:spPr>
          <a:xfrm>
            <a:off x="1691680" y="3501008"/>
            <a:ext cx="1008112" cy="720080"/>
          </a:xfrm>
          <a:prstGeom prst="triangl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3</a:t>
            </a:r>
            <a:endParaRPr lang="en-MY" sz="2800" dirty="0"/>
          </a:p>
        </p:txBody>
      </p:sp>
    </p:spTree>
    <p:extLst>
      <p:ext uri="{BB962C8B-B14F-4D97-AF65-F5344CB8AC3E}">
        <p14:creationId xmlns:p14="http://schemas.microsoft.com/office/powerpoint/2010/main" xmlns="" val="620801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61914" y="1142984"/>
            <a:ext cx="8929686" cy="2832101"/>
          </a:xfrm>
          <a:prstGeom prst="rect">
            <a:avLst/>
          </a:prstGeom>
          <a:noFill/>
          <a:ln w="9525">
            <a:noFill/>
            <a:miter lim="800000"/>
            <a:headEnd/>
            <a:tailEnd/>
          </a:ln>
        </p:spPr>
      </p:pic>
      <p:sp>
        <p:nvSpPr>
          <p:cNvPr id="6" name="TextBox 5"/>
          <p:cNvSpPr txBox="1"/>
          <p:nvPr/>
        </p:nvSpPr>
        <p:spPr>
          <a:xfrm>
            <a:off x="5759740" y="3357562"/>
            <a:ext cx="3384260" cy="400110"/>
          </a:xfrm>
          <a:prstGeom prst="rect">
            <a:avLst/>
          </a:prstGeom>
          <a:noFill/>
        </p:spPr>
        <p:txBody>
          <a:bodyPr wrap="none">
            <a:spAutoFit/>
          </a:bodyPr>
          <a:lstStyle/>
          <a:p>
            <a:pPr algn="ctr">
              <a:defRPr/>
            </a:pP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121072"/>
            <a:ext cx="8929654" cy="2308324"/>
          </a:xfrm>
          <a:prstGeom prst="rect">
            <a:avLst/>
          </a:prstGeom>
          <a:no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8" name="TextBox 7"/>
          <p:cNvSpPr txBox="1"/>
          <p:nvPr/>
        </p:nvSpPr>
        <p:spPr>
          <a:xfrm>
            <a:off x="152400" y="152400"/>
            <a:ext cx="8610600" cy="892552"/>
          </a:xfrm>
          <a:prstGeom prst="rect">
            <a:avLst/>
          </a:prstGeom>
          <a:noFill/>
        </p:spPr>
        <p:txBody>
          <a:bodyPr wrap="square">
            <a:spAutoFit/>
          </a:bodyPr>
          <a:lstStyle/>
          <a:p>
            <a:pPr algn="ctr">
              <a:defRPr/>
            </a:pP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Allah …</a:t>
            </a:r>
            <a:endParaRPr lang="en-US" sz="26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8863043" cy="2914648"/>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5" name="Rectangle 4"/>
          <p:cNvSpPr/>
          <p:nvPr/>
        </p:nvSpPr>
        <p:spPr>
          <a:xfrm>
            <a:off x="0" y="1406429"/>
            <a:ext cx="9144000" cy="2308324"/>
          </a:xfrm>
          <a:prstGeom prst="rect">
            <a:avLst/>
          </a:prstGeom>
          <a:no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714103"/>
            <a:ext cx="9144000" cy="2400657"/>
          </a:xfrm>
          <a:prstGeom prst="rect">
            <a:avLst/>
          </a:prstGeom>
          <a:solidFill>
            <a:srgbClr val="002060">
              <a:alpha val="36000"/>
            </a:srgbClr>
          </a:solidFill>
        </p:spPr>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285720" y="4553833"/>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332467"/>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000" dirty="0"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SWT</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p>
        </p:txBody>
      </p:sp>
    </p:spTree>
    <p:extLst>
      <p:ext uri="{BB962C8B-B14F-4D97-AF65-F5344CB8AC3E}">
        <p14:creationId xmlns:p14="http://schemas.microsoft.com/office/powerpoint/2010/main" xmlns="" val="620801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14488"/>
            <a:ext cx="9144000" cy="1785104"/>
          </a:xfrm>
          <a:prstGeom prst="rect">
            <a:avLst/>
          </a:prstGeom>
          <a:no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لِلْمُسلِمِيْنَ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5" name="Rectangle 1"/>
          <p:cNvSpPr>
            <a:spLocks noChangeArrowheads="1"/>
          </p:cNvSpPr>
          <p:nvPr/>
        </p:nvSpPr>
        <p:spPr bwMode="auto">
          <a:xfrm>
            <a:off x="0" y="3557566"/>
            <a:ext cx="9144000" cy="3071834"/>
          </a:xfrm>
          <a:prstGeom prst="rect">
            <a:avLst/>
          </a:prstGeom>
          <a:no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419285"/>
            <a:ext cx="9144000" cy="4524315"/>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effectLst>
                <a:latin typeface="Arial Black" pitchFamily="34" charset="0"/>
              </a:rPr>
              <a:t>Ya</a:t>
            </a:r>
            <a:r>
              <a:rPr lang="en-US" sz="3200" b="1" dirty="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Allah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Muliakanlah</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Orang-orang</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Islam.</a:t>
            </a:r>
          </a:p>
          <a:p>
            <a:pPr algn="ctr">
              <a:defRPr/>
            </a:pP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Tolonglah</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Orang-orang</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Islam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himpunkanlah</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mereka</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di</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atas</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landasan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kebenaran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agama.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Hancurkanlah</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kekufuran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yang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syirik</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orang</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munafik</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dan</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juga</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musuh-musuhMu</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serta</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dirty="0" err="1" smtClean="0">
                <a:ln w="28575">
                  <a:solidFill>
                    <a:prstClr val="black"/>
                  </a:solidFill>
                </a:ln>
                <a:solidFill>
                  <a:prstClr val="white"/>
                </a:solidFill>
                <a:effectLst>
                  <a:glow rad="101600">
                    <a:prstClr val="black">
                      <a:alpha val="60000"/>
                    </a:prstClr>
                  </a:glow>
                </a:effectLst>
                <a:latin typeface="Arial Black" pitchFamily="34" charset="0"/>
              </a:rPr>
              <a:t>musuh-musuh</a:t>
            </a:r>
            <a:r>
              <a:rPr lang="en-US" sz="3200" b="1" dirty="0" smtClean="0">
                <a:ln w="28575">
                  <a:solidFill>
                    <a:prstClr val="black"/>
                  </a:solidFill>
                </a:ln>
                <a:solidFill>
                  <a:prstClr val="white"/>
                </a:solidFill>
                <a:effectLst>
                  <a:glow rad="101600">
                    <a:prstClr val="black">
                      <a:alpha val="60000"/>
                    </a:prstClr>
                  </a:glow>
                </a:effectLst>
                <a:latin typeface="Arial Black" pitchFamily="34" charset="0"/>
              </a:rPr>
              <a:t> </a:t>
            </a:r>
            <a:r>
              <a:rPr lang="en-US" sz="3200" b="1" smtClean="0">
                <a:ln w="28575">
                  <a:solidFill>
                    <a:prstClr val="black"/>
                  </a:solidFill>
                </a:ln>
                <a:solidFill>
                  <a:prstClr val="white"/>
                </a:solidFill>
                <a:effectLst>
                  <a:glow rad="101600">
                    <a:prstClr val="black">
                      <a:alpha val="60000"/>
                    </a:prstClr>
                  </a:glow>
                </a:effectLst>
                <a:latin typeface="Arial Black" pitchFamily="34" charset="0"/>
              </a:rPr>
              <a:t>agama.</a:t>
            </a:r>
            <a:endParaRPr lang="en-US" sz="3200" b="1" dirty="0" smtClean="0">
              <a:ln w="28575">
                <a:solidFill>
                  <a:prstClr val="black"/>
                </a:solidFill>
              </a:ln>
              <a:solidFill>
                <a:prstClr val="white"/>
              </a:solidFill>
              <a:effectLst>
                <a:glow rad="101600">
                  <a:prstClr val="black">
                    <a:alpha val="60000"/>
                  </a:prstClr>
                </a:glow>
              </a:effectLst>
              <a:latin typeface="Arial Black"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428737"/>
            <a:ext cx="8572527" cy="4247317"/>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Orang-orang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endPar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152400" y="1214423"/>
            <a:ext cx="8915400" cy="4916731"/>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96863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255400"/>
            <a:ext cx="9144000" cy="2585323"/>
          </a:xfrm>
          <a:prstGeom prst="rect">
            <a:avLst/>
          </a:prstGeom>
          <a:solidFill>
            <a:srgbClr val="002060">
              <a:alpha val="38000"/>
            </a:srgb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الْوَاحِدُ الْقَهَّارُ الَّذِيْ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شَرِيْكَ لَهُ، وَأَشْهَدُ أَنَّ مُحَمَّدًا عَبْدُهُ وَرَسُوْلُهُ الصَّادِقُ الأَمِيْنُ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247288"/>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107504" y="3919696"/>
            <a:ext cx="8929718" cy="2677656"/>
          </a:xfrm>
          <a:prstGeom prst="rect">
            <a:avLst/>
          </a:prstGeom>
          <a:solidFill>
            <a:srgbClr val="0070C0">
              <a:alpha val="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Berkuasa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jujur</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boleh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dipercayai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effectLst>
                <a:latin typeface="Arial Black" pitchFamily="34" charset="0"/>
                <a:ea typeface="Arial Unicode MS" pitchFamily="34" charset="-128"/>
                <a:cs typeface="Arial" pitchFamily="34" charset="0"/>
              </a:rPr>
              <a:t>.</a:t>
            </a:r>
            <a:r>
              <a:rPr lang="ms-MY" sz="2800" dirty="0" smtClean="0"/>
              <a:t> </a:t>
            </a:r>
            <a:endParaRPr lang="en-US" sz="2800" b="1" dirty="0">
              <a:ln w="6350">
                <a:solidFill>
                  <a:schemeClr val="tx1"/>
                </a:solidFill>
                <a:prstDash val="solid"/>
              </a:ln>
              <a:solidFill>
                <a:schemeClr val="bg2">
                  <a:tint val="85000"/>
                  <a:satMod val="155000"/>
                </a:schemeClr>
              </a:solidFill>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620801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5496" y="1311677"/>
            <a:ext cx="9029760" cy="2492990"/>
          </a:xfrm>
          <a:prstGeom prst="rect">
            <a:avLst/>
          </a:prstGeom>
          <a:solidFill>
            <a:srgbClr val="002060">
              <a:alpha val="27000"/>
            </a:srgbClr>
          </a:solidFill>
        </p:spPr>
        <p:txBody>
          <a:bodyPr wrap="square">
            <a:spAutoFit/>
          </a:bodyPr>
          <a:lstStyle/>
          <a:p>
            <a:pPr algn="ctr" rtl="1"/>
            <a:r>
              <a:rPr lang="ar-EG" sz="5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وَحَبِيْبِنَا وَشَفِيْعِنَا وَمَوْلاَنَا مُحَمَّدٍ أَفْضَلِ الْخَلْقِ، وَعَلَى ءَالِهِ وَأَصْحَابِهِ، وَمَنْ تَبِعَهُمْ بِإِحْسَانٍ إِلَى يَوْمِ الدِّيْنِ.</a:t>
            </a:r>
            <a:endParaRPr lang="ms-MY" sz="52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4349422"/>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159549"/>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xmlns="" val="62080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14348" y="343832"/>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42844" y="1502206"/>
            <a:ext cx="8915400" cy="1938992"/>
          </a:xfrm>
          <a:prstGeom prst="rect">
            <a:avLst/>
          </a:prstGeom>
          <a:solidFill>
            <a:srgbClr val="002060">
              <a:alpha val="15000"/>
            </a:srgbClr>
          </a:solidFill>
        </p:spPr>
        <p:txBody>
          <a:bodyPr wrap="square">
            <a:spAutoFit/>
          </a:bodyPr>
          <a:lstStyle/>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 تَمُوْتُنَّ إِلاَّ وَأَنْتُمْ مُسْلِمُوْنَ</a:t>
            </a:r>
            <a:endParaRPr lang="en-US" sz="6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6512" y="3701350"/>
            <a:ext cx="9144000" cy="1815882"/>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Wahai</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hamba-hamba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pastikan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jalan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benar</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boleh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membawa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syurga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620801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
            <a:ext cx="9143999"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1554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19350" y="323945"/>
            <a:ext cx="850112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Kepentingan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Hati</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4427984" y="3641576"/>
            <a:ext cx="4320480" cy="1731640"/>
          </a:xfrm>
          <a:prstGeom prst="roundRect">
            <a:avLst>
              <a:gd name="adj" fmla="val 11364"/>
            </a:avLst>
          </a:prstGeom>
          <a:solidFill>
            <a:srgbClr val="8000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Diibaratkan</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raja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tubuh</a:t>
            </a:r>
            <a:r>
              <a:rPr lang="en-US" sz="26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seseorang</a:t>
            </a:r>
            <a:endParaRPr lang="en-US" sz="26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5" name="Elbow Connector 4"/>
          <p:cNvCxnSpPr/>
          <p:nvPr/>
        </p:nvCxnSpPr>
        <p:spPr>
          <a:xfrm>
            <a:off x="3131840" y="3480048"/>
            <a:ext cx="1371600" cy="381000"/>
          </a:xfrm>
          <a:prstGeom prst="bentConnector3">
            <a:avLst>
              <a:gd name="adj1" fmla="val 50000"/>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304800" y="1628800"/>
            <a:ext cx="3810000" cy="1893168"/>
          </a:xfrm>
          <a:prstGeom prst="roundRect">
            <a:avLst>
              <a:gd name="adj" fmla="val 11364"/>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Amat</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mempengaruhi</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anggota</a:t>
            </a:r>
            <a:r>
              <a:rPr lang="en-US" sz="28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badan</a:t>
            </a:r>
            <a:endParaRPr lang="en-US" sz="28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Down Arrow 6"/>
          <p:cNvSpPr/>
          <p:nvPr/>
        </p:nvSpPr>
        <p:spPr>
          <a:xfrm>
            <a:off x="4860032" y="5661248"/>
            <a:ext cx="3635896" cy="648072"/>
          </a:xfrm>
          <a:prstGeom prst="downArrow">
            <a:avLst/>
          </a:prstGeom>
          <a:solidFill>
            <a:schemeClr val="bg1"/>
          </a:solidFill>
          <a:ln>
            <a:solidFill>
              <a:srgbClr val="7030A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xmlns="" val="62080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1" y="-14401"/>
            <a:ext cx="9180512" cy="687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868288" y="312673"/>
            <a:ext cx="737612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3824461"/>
            <a:ext cx="8915400" cy="1692771"/>
          </a:xfrm>
          <a:prstGeom prst="rect">
            <a:avLst/>
          </a:prstGeom>
          <a:noFill/>
        </p:spPr>
        <p:txBody>
          <a:bodyPr wrap="square">
            <a:spAutoFit/>
          </a:bodyPr>
          <a:lstStyle/>
          <a:p>
            <a:pPr lvl="0" algn="ctr" fontAlgn="base">
              <a:spcBef>
                <a:spcPct val="0"/>
              </a:spcBef>
              <a:spcAft>
                <a:spcPct val="0"/>
              </a:spcAft>
            </a:pP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imes New Roman" pitchFamily="18" charset="0"/>
              </a:rPr>
              <a:t>“</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Sesungguhnya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ada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dalam</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tubuh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itu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seketul</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daging</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apabila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ia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baik</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menjadi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baiklah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seluruh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tubuh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dan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apabila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ia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rosak</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menjadi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rosaklah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seluruh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tubuh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ketahuilah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ia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adalah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hati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a:t>
            </a:r>
            <a:endPar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144017" y="1488028"/>
            <a:ext cx="8892479" cy="1508105"/>
          </a:xfrm>
          <a:prstGeom prst="rect">
            <a:avLst/>
          </a:prstGeom>
          <a:solidFill>
            <a:srgbClr val="002060">
              <a:alpha val="31000"/>
            </a:srgbClr>
          </a:solidFill>
        </p:spPr>
        <p:txBody>
          <a:bodyPr wrap="square">
            <a:spAutoFit/>
          </a:bodyPr>
          <a:lstStyle/>
          <a:p>
            <a:pPr algn="ctr" rtl="1"/>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إِنَّ فِي الْجَسَدِ مُضْغَةً إِذَاصَلَحَتْ صَلَحَ الْجَسَدُ كُلُّهُ وَ إِذَا فَسَدَتْ فَسَدَ الْجَسَدُ كُلُّهُ ألاَ وَهِيَ الْقَلْبُ ..." </a:t>
            </a:r>
            <a:endParaRPr lang="en-MY"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620801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1295</Words>
  <Application>Microsoft Office PowerPoint</Application>
  <PresentationFormat>On-screen Show (4:3)</PresentationFormat>
  <Paragraphs>129</Paragraphs>
  <Slides>38</Slides>
  <Notes>0</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4_Office Theme</vt:lpstr>
      <vt:lpstr>6_Office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dc:creator>
  <cp:lastModifiedBy>Unknown User</cp:lastModifiedBy>
  <cp:revision>8</cp:revision>
  <dcterms:created xsi:type="dcterms:W3CDTF">2013-09-15T13:27:08Z</dcterms:created>
  <dcterms:modified xsi:type="dcterms:W3CDTF">2013-09-19T03:34:59Z</dcterms:modified>
</cp:coreProperties>
</file>